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1" r:id="rId7"/>
    <p:sldId id="267" r:id="rId8"/>
    <p:sldId id="263" r:id="rId9"/>
    <p:sldId id="272" r:id="rId10"/>
    <p:sldId id="265" r:id="rId11"/>
    <p:sldId id="266"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656"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E971B26-F5F9-4C21-BA70-B9A7A4D5B9CF}" type="datetimeFigureOut">
              <a:rPr lang="en-US" smtClean="0"/>
              <a:t>8/17/15</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061516C-B3C2-4A2B-8302-EDAC3A9C2C2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971B26-F5F9-4C21-BA70-B9A7A4D5B9CF}" type="datetimeFigureOut">
              <a:rPr lang="en-US" smtClean="0"/>
              <a:t>8/17/15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1516C-B3C2-4A2B-8302-EDAC3A9C2C2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971B26-F5F9-4C21-BA70-B9A7A4D5B9CF}" type="datetimeFigureOut">
              <a:rPr lang="en-US" smtClean="0"/>
              <a:t>8/17/15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1516C-B3C2-4A2B-8302-EDAC3A9C2C2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971B26-F5F9-4C21-BA70-B9A7A4D5B9CF}" type="datetimeFigureOut">
              <a:rPr lang="en-US" smtClean="0"/>
              <a:t>8/17/15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1516C-B3C2-4A2B-8302-EDAC3A9C2C2F}"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971B26-F5F9-4C21-BA70-B9A7A4D5B9CF}" type="datetimeFigureOut">
              <a:rPr lang="en-US" smtClean="0"/>
              <a:t>8/17/15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61516C-B3C2-4A2B-8302-EDAC3A9C2C2F}"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E971B26-F5F9-4C21-BA70-B9A7A4D5B9CF}" type="datetimeFigureOut">
              <a:rPr lang="en-US" smtClean="0"/>
              <a:t>8/17/15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1516C-B3C2-4A2B-8302-EDAC3A9C2C2F}"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E971B26-F5F9-4C21-BA70-B9A7A4D5B9CF}" type="datetimeFigureOut">
              <a:rPr lang="en-US" smtClean="0"/>
              <a:t>8/17/15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61516C-B3C2-4A2B-8302-EDAC3A9C2C2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971B26-F5F9-4C21-BA70-B9A7A4D5B9CF}" type="datetimeFigureOut">
              <a:rPr lang="en-US" smtClean="0"/>
              <a:t>8/17/15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61516C-B3C2-4A2B-8302-EDAC3A9C2C2F}"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E971B26-F5F9-4C21-BA70-B9A7A4D5B9CF}" type="datetimeFigureOut">
              <a:rPr lang="en-US" smtClean="0"/>
              <a:t>8/17/15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1516C-B3C2-4A2B-8302-EDAC3A9C2C2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71B26-F5F9-4C21-BA70-B9A7A4D5B9CF}" type="datetimeFigureOut">
              <a:rPr lang="en-US" smtClean="0"/>
              <a:t>8/17/15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1516C-B3C2-4A2B-8302-EDAC3A9C2C2F}"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71B26-F5F9-4C21-BA70-B9A7A4D5B9CF}" type="datetimeFigureOut">
              <a:rPr lang="en-US" smtClean="0"/>
              <a:t>8/17/15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61516C-B3C2-4A2B-8302-EDAC3A9C2C2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E971B26-F5F9-4C21-BA70-B9A7A4D5B9CF}" type="datetimeFigureOut">
              <a:rPr lang="en-US" smtClean="0"/>
              <a:t>8/17/15</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061516C-B3C2-4A2B-8302-EDAC3A9C2C2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tbw.com/lubman.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liffsnotes.com/study_guide/literature/the-prince/book-summary.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dirty="0" err="1"/>
              <a:t>Niccolo</a:t>
            </a:r>
            <a:r>
              <a:rPr lang="en-US" sz="6000" dirty="0"/>
              <a:t> Machiavelli</a:t>
            </a:r>
          </a:p>
        </p:txBody>
      </p:sp>
      <p:sp>
        <p:nvSpPr>
          <p:cNvPr id="3" name="Subtitle 2"/>
          <p:cNvSpPr>
            <a:spLocks noGrp="1"/>
          </p:cNvSpPr>
          <p:nvPr>
            <p:ph type="subTitle" idx="1"/>
          </p:nvPr>
        </p:nvSpPr>
        <p:spPr>
          <a:xfrm>
            <a:off x="2514600" y="3444240"/>
            <a:ext cx="6400800" cy="2057400"/>
          </a:xfrm>
        </p:spPr>
        <p:txBody>
          <a:bodyPr>
            <a:noAutofit/>
          </a:bodyPr>
          <a:lstStyle/>
          <a:p>
            <a:r>
              <a:rPr lang="en-US" sz="2800" dirty="0" smtClean="0"/>
              <a:t>Mr. </a:t>
            </a:r>
            <a:r>
              <a:rPr lang="en-US" sz="2800" dirty="0" err="1" smtClean="0"/>
              <a:t>Schlotzhauer</a:t>
            </a:r>
            <a:r>
              <a:rPr lang="en-US" sz="2800" dirty="0" smtClean="0"/>
              <a:t> and Mrs. </a:t>
            </a:r>
            <a:r>
              <a:rPr lang="en-US" sz="2800" dirty="0" err="1" smtClean="0"/>
              <a:t>Rolince</a:t>
            </a:r>
            <a:endParaRPr lang="en-US" sz="2800" dirty="0" smtClean="0"/>
          </a:p>
          <a:p>
            <a:r>
              <a:rPr lang="en-US" sz="2800" dirty="0" smtClean="0"/>
              <a:t>Global History 9</a:t>
            </a:r>
          </a:p>
          <a:p>
            <a:r>
              <a:rPr lang="en-US" sz="2800" dirty="0" smtClean="0"/>
              <a:t>2012</a:t>
            </a:r>
            <a:endParaRPr lang="en-US" sz="2800" dirty="0"/>
          </a:p>
        </p:txBody>
      </p:sp>
      <p:pic>
        <p:nvPicPr>
          <p:cNvPr id="1026" name="Picture 2" descr="http://t3.gstatic.com/images?q=tbn:ANd9GcQOb6YoOPqtreAm2QKi85Zke9xuizfleF12oCSrMjCLqG1Dlvn-Y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444240"/>
            <a:ext cx="1676400" cy="215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6711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normAutofit fontScale="90000"/>
          </a:bodyPr>
          <a:lstStyle/>
          <a:p>
            <a:r>
              <a:rPr lang="en-US" b="1" dirty="0" smtClean="0"/>
              <a:t>Task </a:t>
            </a:r>
            <a:r>
              <a:rPr lang="en-US" b="1" dirty="0"/>
              <a:t>7</a:t>
            </a:r>
            <a:r>
              <a:rPr lang="en-US" b="1" dirty="0" smtClean="0"/>
              <a:t>: Machiavelli’s opinions continued</a:t>
            </a:r>
            <a:endParaRPr lang="en-US" b="1" dirty="0"/>
          </a:p>
        </p:txBody>
      </p:sp>
      <p:sp>
        <p:nvSpPr>
          <p:cNvPr id="3" name="Content Placeholder 2"/>
          <p:cNvSpPr>
            <a:spLocks noGrp="1"/>
          </p:cNvSpPr>
          <p:nvPr>
            <p:ph idx="1"/>
          </p:nvPr>
        </p:nvSpPr>
        <p:spPr/>
        <p:txBody>
          <a:bodyPr>
            <a:normAutofit fontScale="77500" lnSpcReduction="20000"/>
          </a:bodyPr>
          <a:lstStyle/>
          <a:p>
            <a:r>
              <a:rPr lang="en-US" sz="2400" dirty="0"/>
              <a:t>On page two of your Machiavelli study guide, </a:t>
            </a:r>
            <a:r>
              <a:rPr lang="en-US" sz="2400" dirty="0" smtClean="0"/>
              <a:t>add to your list what MACHIAVELLI says about whether it is </a:t>
            </a:r>
            <a:r>
              <a:rPr lang="en-US" sz="2400" dirty="0"/>
              <a:t>important for a GOOD </a:t>
            </a:r>
            <a:r>
              <a:rPr lang="en-US" sz="2400" dirty="0" smtClean="0"/>
              <a:t>leader to be FEARED or LOVED? WHY?</a:t>
            </a:r>
          </a:p>
          <a:p>
            <a:r>
              <a:rPr lang="en-US" sz="2400" dirty="0" smtClean="0"/>
              <a:t>Use Quote #1 (scroll back one slide) from Machiavelli’s book </a:t>
            </a:r>
            <a:r>
              <a:rPr lang="en-US" sz="2400" u="sng" dirty="0" smtClean="0"/>
              <a:t>The Prince</a:t>
            </a:r>
            <a:r>
              <a:rPr lang="en-US" sz="2400" dirty="0" smtClean="0"/>
              <a:t> </a:t>
            </a:r>
          </a:p>
          <a:p>
            <a:r>
              <a:rPr lang="en-US" sz="2400" dirty="0" smtClean="0"/>
              <a:t>How does Machiavelli describe “subjects” (people)?</a:t>
            </a:r>
          </a:p>
          <a:p>
            <a:r>
              <a:rPr lang="en-US" sz="2400" dirty="0" smtClean="0"/>
              <a:t>Why does he see being “loved” as weaker than being “feared”?</a:t>
            </a:r>
            <a:endParaRPr lang="en-US" sz="2400" dirty="0"/>
          </a:p>
          <a:p>
            <a:endParaRPr lang="en-US" dirty="0"/>
          </a:p>
        </p:txBody>
      </p:sp>
    </p:spTree>
    <p:extLst>
      <p:ext uri="{BB962C8B-B14F-4D97-AF65-F5344CB8AC3E}">
        <p14:creationId xmlns:p14="http://schemas.microsoft.com/office/powerpoint/2010/main" val="6049949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76400"/>
            <a:ext cx="6400800" cy="685800"/>
          </a:xfrm>
        </p:spPr>
        <p:txBody>
          <a:bodyPr>
            <a:normAutofit fontScale="90000"/>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smtClean="0"/>
              <a:t>TASK 8: </a:t>
            </a:r>
            <a:r>
              <a:rPr lang="en-US" sz="2800" b="1" dirty="0" smtClean="0"/>
              <a:t>Machiavelli’s opinion on “blame”</a:t>
            </a:r>
            <a:r>
              <a:rPr lang="en-US" dirty="0" smtClean="0"/>
              <a:t/>
            </a:r>
            <a:br>
              <a:rPr lang="en-US" dirty="0" smtClean="0"/>
            </a:br>
            <a:endParaRPr lang="en-US" sz="1800" dirty="0"/>
          </a:p>
        </p:txBody>
      </p:sp>
      <p:sp>
        <p:nvSpPr>
          <p:cNvPr id="3" name="Content Placeholder 2"/>
          <p:cNvSpPr>
            <a:spLocks noGrp="1"/>
          </p:cNvSpPr>
          <p:nvPr>
            <p:ph idx="1"/>
          </p:nvPr>
        </p:nvSpPr>
        <p:spPr>
          <a:xfrm>
            <a:off x="1219200" y="2590800"/>
            <a:ext cx="6400800" cy="2438401"/>
          </a:xfrm>
        </p:spPr>
        <p:txBody>
          <a:bodyPr>
            <a:normAutofit/>
          </a:bodyPr>
          <a:lstStyle/>
          <a:p>
            <a:r>
              <a:rPr lang="en-US" sz="2400" dirty="0" smtClean="0"/>
              <a:t>According to Quote #2 (on the next slide), what should a good leader know how to do?</a:t>
            </a:r>
          </a:p>
          <a:p>
            <a:r>
              <a:rPr lang="en-US" sz="2400" dirty="0" smtClean="0"/>
              <a:t>What kind of qualities can bring “praise” or “blame”? </a:t>
            </a:r>
            <a:endParaRPr lang="en-US" sz="2400" dirty="0"/>
          </a:p>
        </p:txBody>
      </p:sp>
    </p:spTree>
    <p:extLst>
      <p:ext uri="{BB962C8B-B14F-4D97-AF65-F5344CB8AC3E}">
        <p14:creationId xmlns:p14="http://schemas.microsoft.com/office/powerpoint/2010/main" val="17981878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#2</a:t>
            </a:r>
            <a:endParaRPr lang="en-US" dirty="0"/>
          </a:p>
        </p:txBody>
      </p:sp>
      <p:sp>
        <p:nvSpPr>
          <p:cNvPr id="3" name="Content Placeholder 2"/>
          <p:cNvSpPr>
            <a:spLocks noGrp="1"/>
          </p:cNvSpPr>
          <p:nvPr>
            <p:ph idx="1"/>
          </p:nvPr>
        </p:nvSpPr>
        <p:spPr>
          <a:xfrm>
            <a:off x="914400" y="2286000"/>
            <a:ext cx="7315200" cy="3276600"/>
          </a:xfrm>
        </p:spPr>
        <p:txBody>
          <a:bodyPr>
            <a:normAutofit fontScale="92500"/>
          </a:bodyPr>
          <a:lstStyle/>
          <a:p>
            <a:r>
              <a:rPr lang="en-US" b="1" dirty="0"/>
              <a:t>Concerning Things for Which Men, and Especially Princes, are Blamed</a:t>
            </a:r>
            <a:r>
              <a:rPr lang="en-US" dirty="0"/>
              <a:t/>
            </a:r>
            <a:br>
              <a:rPr lang="en-US" dirty="0"/>
            </a:br>
            <a:r>
              <a:rPr lang="en-US" dirty="0"/>
              <a:t>[I]t is necessary for a prince wishing to hold his own to know how to do wrong, and to make use of it or not according to necessity. Therefore, putting on one side imaginary things concerning a prince, and discussing those which are real, I say that all men when they are spoken of, and chiefly princes for being more highly placed, are remarkable for some of those qualities which bring them either blame or praise; and thus it is that one is reputed liberal, another miserly...; one is reputed generous, one rapacious; one cruel, one compassionate; one faithless, another faithful.... </a:t>
            </a:r>
          </a:p>
          <a:p>
            <a:endParaRPr lang="en-US" dirty="0"/>
          </a:p>
        </p:txBody>
      </p:sp>
    </p:spTree>
    <p:extLst>
      <p:ext uri="{BB962C8B-B14F-4D97-AF65-F5344CB8AC3E}">
        <p14:creationId xmlns:p14="http://schemas.microsoft.com/office/powerpoint/2010/main" val="15678586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Autofit/>
          </a:bodyPr>
          <a:lstStyle/>
          <a:p>
            <a:r>
              <a:rPr lang="en-US" sz="2800" b="1" dirty="0" smtClean="0"/>
              <a:t>Task 9: Machiavelli’s opinion on war</a:t>
            </a:r>
            <a:endParaRPr lang="en-US" sz="2800" b="1" dirty="0"/>
          </a:p>
        </p:txBody>
      </p:sp>
      <p:sp>
        <p:nvSpPr>
          <p:cNvPr id="3" name="Content Placeholder 2"/>
          <p:cNvSpPr>
            <a:spLocks noGrp="1"/>
          </p:cNvSpPr>
          <p:nvPr>
            <p:ph idx="1"/>
          </p:nvPr>
        </p:nvSpPr>
        <p:spPr/>
        <p:txBody>
          <a:bodyPr>
            <a:normAutofit/>
          </a:bodyPr>
          <a:lstStyle/>
          <a:p>
            <a:r>
              <a:rPr lang="en-US" sz="2800" dirty="0" smtClean="0"/>
              <a:t>According to Machiavelli (Quote #3 on the next slide), what does war enable men to do?</a:t>
            </a:r>
          </a:p>
          <a:p>
            <a:r>
              <a:rPr lang="en-US" sz="2800" dirty="0" smtClean="0"/>
              <a:t>What does he say about being unarmed?</a:t>
            </a:r>
            <a:endParaRPr lang="en-US" sz="2800" dirty="0"/>
          </a:p>
        </p:txBody>
      </p:sp>
    </p:spTree>
    <p:extLst>
      <p:ext uri="{BB962C8B-B14F-4D97-AF65-F5344CB8AC3E}">
        <p14:creationId xmlns:p14="http://schemas.microsoft.com/office/powerpoint/2010/main" val="16136154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Quote #3</a:t>
            </a:r>
            <a:endParaRPr lang="en-US" dirty="0"/>
          </a:p>
        </p:txBody>
      </p:sp>
      <p:sp>
        <p:nvSpPr>
          <p:cNvPr id="3" name="Content Placeholder 2"/>
          <p:cNvSpPr>
            <a:spLocks noGrp="1"/>
          </p:cNvSpPr>
          <p:nvPr>
            <p:ph idx="1"/>
          </p:nvPr>
        </p:nvSpPr>
        <p:spPr>
          <a:xfrm>
            <a:off x="914400" y="2209800"/>
            <a:ext cx="7467600" cy="3505200"/>
          </a:xfrm>
        </p:spPr>
        <p:txBody>
          <a:bodyPr>
            <a:normAutofit fontScale="85000" lnSpcReduction="10000"/>
          </a:bodyPr>
          <a:lstStyle/>
          <a:p>
            <a:r>
              <a:rPr lang="en-US" b="1" dirty="0"/>
              <a:t>That Which Concerns a Prince on the Subject of the Art of War</a:t>
            </a:r>
            <a:r>
              <a:rPr lang="en-US" dirty="0"/>
              <a:t/>
            </a:r>
            <a:br>
              <a:rPr lang="en-US" dirty="0"/>
            </a:br>
            <a:r>
              <a:rPr lang="en-US" sz="1900" dirty="0"/>
              <a:t>The Prince ought to have no other aim or thought, nor select anything else for his study, than war and its rules and discipline; for this is the sole art that belongs to him who rules, and it is of such force that it not only upholds those who are born princes, but it often enables men to rise from a private station to that rank. And, on the contrary, it is seen that when princes have thought more of ease than of arms they have lost their states. And the first cause of your losing it is to neglect this art; and what enables you to acquire a state is to be master of the art.  For among other evils which being unarmed brings you, it causes you to be despised, and this is one of those ignominies against which a prince ought to guard himself, as is shown later on. </a:t>
            </a:r>
          </a:p>
          <a:p>
            <a:endParaRPr lang="en-US" dirty="0"/>
          </a:p>
        </p:txBody>
      </p:sp>
    </p:spTree>
    <p:extLst>
      <p:ext uri="{BB962C8B-B14F-4D97-AF65-F5344CB8AC3E}">
        <p14:creationId xmlns:p14="http://schemas.microsoft.com/office/powerpoint/2010/main" val="22346200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Task 1o: Leadership Qualities/Venn diagram</a:t>
            </a:r>
            <a:endParaRPr lang="en-US" sz="2400" b="1" dirty="0"/>
          </a:p>
        </p:txBody>
      </p:sp>
      <p:sp>
        <p:nvSpPr>
          <p:cNvPr id="4" name="Content Placeholder 3"/>
          <p:cNvSpPr>
            <a:spLocks noGrp="1"/>
          </p:cNvSpPr>
          <p:nvPr>
            <p:ph idx="1"/>
          </p:nvPr>
        </p:nvSpPr>
        <p:spPr>
          <a:xfrm>
            <a:off x="1066800" y="2362200"/>
            <a:ext cx="7086600" cy="3276600"/>
          </a:xfrm>
        </p:spPr>
        <p:txBody>
          <a:bodyPr>
            <a:normAutofit fontScale="92500"/>
          </a:bodyPr>
          <a:lstStyle/>
          <a:p>
            <a:r>
              <a:rPr lang="en-US" sz="2400" dirty="0" smtClean="0"/>
              <a:t>Compare &amp; Contrast Leadership Qualities that you consider important with Machiavelli’s. </a:t>
            </a:r>
          </a:p>
          <a:p>
            <a:r>
              <a:rPr lang="en-US" sz="2400" dirty="0" smtClean="0"/>
              <a:t>List qualities that you and Machiavelli have in common in the middle of the Venn diagram.</a:t>
            </a:r>
          </a:p>
          <a:p>
            <a:r>
              <a:rPr lang="en-US" sz="2400" dirty="0" smtClean="0"/>
              <a:t>List qualities that are different on the sides of the Venn Diagram</a:t>
            </a:r>
            <a:endParaRPr lang="en-US" sz="2400" dirty="0"/>
          </a:p>
        </p:txBody>
      </p:sp>
    </p:spTree>
    <p:extLst>
      <p:ext uri="{BB962C8B-B14F-4D97-AF65-F5344CB8AC3E}">
        <p14:creationId xmlns:p14="http://schemas.microsoft.com/office/powerpoint/2010/main" val="3074962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1371600" y="2438400"/>
            <a:ext cx="6400800" cy="3276600"/>
          </a:xfrm>
        </p:spPr>
        <p:txBody>
          <a:bodyPr/>
          <a:lstStyle/>
          <a:p>
            <a:r>
              <a:rPr lang="en-US" dirty="0" err="1"/>
              <a:t>Niccolo</a:t>
            </a:r>
            <a:r>
              <a:rPr lang="en-US" dirty="0"/>
              <a:t> Machiavelli wrote </a:t>
            </a:r>
            <a:r>
              <a:rPr lang="en-US" u="sng" dirty="0"/>
              <a:t>The Prince</a:t>
            </a:r>
            <a:r>
              <a:rPr lang="en-US" dirty="0"/>
              <a:t> in 1513 after the overthrow of the Republic forced him into exile. It is widely regarded as one of the basic texts of Western political science, and represents a basic change in the attitude and image of government. </a:t>
            </a:r>
            <a:endParaRPr lang="en-US" dirty="0" smtClean="0"/>
          </a:p>
          <a:p>
            <a:r>
              <a:rPr lang="en-US" dirty="0" smtClean="0"/>
              <a:t>Compare and contrast your characteristics of a good leader with Machiavelli’s.</a:t>
            </a:r>
          </a:p>
          <a:p>
            <a:r>
              <a:rPr lang="en-US" dirty="0" smtClean="0"/>
              <a:t>Analyze </a:t>
            </a:r>
            <a:r>
              <a:rPr lang="en-US" u="sng" dirty="0" smtClean="0"/>
              <a:t>The Prince</a:t>
            </a:r>
          </a:p>
        </p:txBody>
      </p:sp>
    </p:spTree>
    <p:extLst>
      <p:ext uri="{BB962C8B-B14F-4D97-AF65-F5344CB8AC3E}">
        <p14:creationId xmlns:p14="http://schemas.microsoft.com/office/powerpoint/2010/main" val="39692834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371600"/>
            <a:ext cx="6400800" cy="685800"/>
          </a:xfrm>
        </p:spPr>
        <p:txBody>
          <a:bodyPr>
            <a:normAutofit fontScale="90000"/>
          </a:bodyPr>
          <a:lstStyle/>
          <a:p>
            <a:r>
              <a:rPr lang="en-US" b="1" dirty="0" smtClean="0"/>
              <a:t>Task 1:</a:t>
            </a:r>
            <a:br>
              <a:rPr lang="en-US" b="1" dirty="0" smtClean="0"/>
            </a:br>
            <a:r>
              <a:rPr lang="en-US" b="1" dirty="0" smtClean="0"/>
              <a:t>Who was </a:t>
            </a:r>
            <a:r>
              <a:rPr lang="en-US" b="1" dirty="0" err="1" smtClean="0"/>
              <a:t>machiavelli</a:t>
            </a:r>
            <a:r>
              <a:rPr lang="en-US" b="1" dirty="0" smtClean="0"/>
              <a:t>?</a:t>
            </a:r>
            <a:endParaRPr lang="en-US" b="1" dirty="0"/>
          </a:p>
        </p:txBody>
      </p:sp>
      <p:sp>
        <p:nvSpPr>
          <p:cNvPr id="3" name="Content Placeholder 2"/>
          <p:cNvSpPr>
            <a:spLocks noGrp="1"/>
          </p:cNvSpPr>
          <p:nvPr>
            <p:ph idx="1"/>
          </p:nvPr>
        </p:nvSpPr>
        <p:spPr>
          <a:xfrm>
            <a:off x="1371600" y="2209800"/>
            <a:ext cx="6400800" cy="3200400"/>
          </a:xfrm>
        </p:spPr>
        <p:txBody>
          <a:bodyPr>
            <a:noAutofit/>
          </a:bodyPr>
          <a:lstStyle/>
          <a:p>
            <a:r>
              <a:rPr lang="en-US" dirty="0" smtClean="0"/>
              <a:t>In one paragraph (at least 5-7 sentences) describe who Machiavelli was?</a:t>
            </a:r>
          </a:p>
          <a:p>
            <a:r>
              <a:rPr lang="en-US" dirty="0" smtClean="0"/>
              <a:t>You must include the following information in your description…</a:t>
            </a:r>
          </a:p>
          <a:p>
            <a:pPr lvl="1"/>
            <a:r>
              <a:rPr lang="en-US" dirty="0" smtClean="0"/>
              <a:t>Date of birth and date of death</a:t>
            </a:r>
          </a:p>
          <a:p>
            <a:pPr lvl="1"/>
            <a:r>
              <a:rPr lang="en-US" dirty="0" smtClean="0"/>
              <a:t>Occupation</a:t>
            </a:r>
          </a:p>
          <a:p>
            <a:pPr lvl="1"/>
            <a:r>
              <a:rPr lang="en-US" dirty="0" smtClean="0"/>
              <a:t>Important works</a:t>
            </a:r>
          </a:p>
          <a:p>
            <a:pPr lvl="1"/>
            <a:r>
              <a:rPr lang="en-US" dirty="0" smtClean="0"/>
              <a:t>Location</a:t>
            </a:r>
          </a:p>
          <a:p>
            <a:pPr marL="514350" lvl="1" indent="0" algn="ctr">
              <a:buNone/>
            </a:pPr>
            <a:endParaRPr lang="en-US" dirty="0" smtClean="0"/>
          </a:p>
          <a:p>
            <a:pPr marL="514350" lvl="1" indent="0" algn="ctr">
              <a:buNone/>
            </a:pPr>
            <a:r>
              <a:rPr lang="en-US" dirty="0" smtClean="0"/>
              <a:t>Use the following website to read about Machiavelli:</a:t>
            </a:r>
            <a:endParaRPr lang="en-US" dirty="0" smtClean="0">
              <a:hlinkClick r:id="rId2"/>
            </a:endParaRPr>
          </a:p>
          <a:p>
            <a:pPr marL="514350" lvl="1" indent="0" algn="ctr">
              <a:buNone/>
            </a:pPr>
            <a:r>
              <a:rPr lang="en-US" dirty="0" smtClean="0">
                <a:solidFill>
                  <a:schemeClr val="tx1">
                    <a:lumMod val="95000"/>
                    <a:lumOff val="5000"/>
                  </a:schemeClr>
                </a:solidFill>
                <a:hlinkClick r:id="rId2"/>
              </a:rPr>
              <a:t>http</a:t>
            </a:r>
            <a:r>
              <a:rPr lang="en-US" dirty="0">
                <a:solidFill>
                  <a:schemeClr val="tx1">
                    <a:lumMod val="95000"/>
                    <a:lumOff val="5000"/>
                  </a:schemeClr>
                </a:solidFill>
                <a:hlinkClick r:id="rId2"/>
              </a:rPr>
              <a:t>://</a:t>
            </a:r>
            <a:r>
              <a:rPr lang="en-US" dirty="0" smtClean="0">
                <a:solidFill>
                  <a:schemeClr val="tx1">
                    <a:lumMod val="95000"/>
                    <a:lumOff val="5000"/>
                  </a:schemeClr>
                </a:solidFill>
                <a:hlinkClick r:id="rId2"/>
              </a:rPr>
              <a:t>www.ctbw.com/lubman.htm</a:t>
            </a:r>
            <a:endParaRPr lang="en-US" dirty="0" smtClean="0">
              <a:solidFill>
                <a:schemeClr val="tx1">
                  <a:lumMod val="95000"/>
                  <a:lumOff val="5000"/>
                </a:schemeClr>
              </a:solidFill>
            </a:endParaRPr>
          </a:p>
          <a:p>
            <a:pPr marL="514350" lvl="1" indent="0">
              <a:buNone/>
            </a:pPr>
            <a:endParaRPr lang="en-US" dirty="0"/>
          </a:p>
        </p:txBody>
      </p:sp>
    </p:spTree>
    <p:extLst>
      <p:ext uri="{BB962C8B-B14F-4D97-AF65-F5344CB8AC3E}">
        <p14:creationId xmlns:p14="http://schemas.microsoft.com/office/powerpoint/2010/main" val="14519293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Task 2: Definition</a:t>
            </a:r>
            <a:endParaRPr lang="en-US" b="1" dirty="0"/>
          </a:p>
        </p:txBody>
      </p:sp>
      <p:sp>
        <p:nvSpPr>
          <p:cNvPr id="3" name="Content Placeholder 2"/>
          <p:cNvSpPr>
            <a:spLocks noGrp="1"/>
          </p:cNvSpPr>
          <p:nvPr>
            <p:ph idx="1"/>
          </p:nvPr>
        </p:nvSpPr>
        <p:spPr/>
        <p:txBody>
          <a:bodyPr>
            <a:normAutofit/>
          </a:bodyPr>
          <a:lstStyle/>
          <a:p>
            <a:r>
              <a:rPr lang="en-US" sz="2400" dirty="0" smtClean="0"/>
              <a:t>On page one of your Machiavelli study guide, define the word </a:t>
            </a:r>
            <a:r>
              <a:rPr lang="en-US" sz="2400" u="sng" dirty="0" smtClean="0"/>
              <a:t>LEADER</a:t>
            </a:r>
            <a:r>
              <a:rPr lang="en-US" sz="2400" dirty="0" smtClean="0"/>
              <a:t>.</a:t>
            </a:r>
          </a:p>
          <a:p>
            <a:r>
              <a:rPr lang="en-US" sz="2400" dirty="0" smtClean="0"/>
              <a:t>Make sure you definition is in your own words</a:t>
            </a:r>
          </a:p>
          <a:p>
            <a:r>
              <a:rPr lang="en-US" sz="2400" dirty="0" smtClean="0"/>
              <a:t>Make sure you write your definition in a complete sentence</a:t>
            </a:r>
            <a:endParaRPr lang="en-US" sz="2400" dirty="0"/>
          </a:p>
        </p:txBody>
      </p:sp>
    </p:spTree>
    <p:extLst>
      <p:ext uri="{BB962C8B-B14F-4D97-AF65-F5344CB8AC3E}">
        <p14:creationId xmlns:p14="http://schemas.microsoft.com/office/powerpoint/2010/main" val="13862659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Task 3: examples</a:t>
            </a:r>
            <a:endParaRPr lang="en-US" b="1" dirty="0"/>
          </a:p>
        </p:txBody>
      </p:sp>
      <p:sp>
        <p:nvSpPr>
          <p:cNvPr id="3" name="Content Placeholder 2"/>
          <p:cNvSpPr>
            <a:spLocks noGrp="1"/>
          </p:cNvSpPr>
          <p:nvPr>
            <p:ph idx="1"/>
          </p:nvPr>
        </p:nvSpPr>
        <p:spPr/>
        <p:txBody>
          <a:bodyPr>
            <a:normAutofit fontScale="92500"/>
          </a:bodyPr>
          <a:lstStyle/>
          <a:p>
            <a:r>
              <a:rPr lang="en-US" sz="2400" dirty="0" smtClean="0"/>
              <a:t>On page one of your Machiavelli study guide, list examples of different leadership positions that you know of from your own life</a:t>
            </a:r>
          </a:p>
          <a:p>
            <a:r>
              <a:rPr lang="en-US" sz="2400" dirty="0" smtClean="0"/>
              <a:t>List at least 7 different positions</a:t>
            </a:r>
          </a:p>
          <a:p>
            <a:r>
              <a:rPr lang="en-US" sz="2400" dirty="0" smtClean="0"/>
              <a:t>Include the names of the people in those positions</a:t>
            </a:r>
            <a:endParaRPr lang="en-US" sz="2400" dirty="0"/>
          </a:p>
        </p:txBody>
      </p:sp>
    </p:spTree>
    <p:extLst>
      <p:ext uri="{BB962C8B-B14F-4D97-AF65-F5344CB8AC3E}">
        <p14:creationId xmlns:p14="http://schemas.microsoft.com/office/powerpoint/2010/main" val="23650785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Task 4: qualities</a:t>
            </a:r>
            <a:endParaRPr lang="en-US" b="1" dirty="0"/>
          </a:p>
        </p:txBody>
      </p:sp>
      <p:sp>
        <p:nvSpPr>
          <p:cNvPr id="3" name="Content Placeholder 2"/>
          <p:cNvSpPr>
            <a:spLocks noGrp="1"/>
          </p:cNvSpPr>
          <p:nvPr>
            <p:ph idx="1"/>
          </p:nvPr>
        </p:nvSpPr>
        <p:spPr/>
        <p:txBody>
          <a:bodyPr>
            <a:normAutofit fontScale="92500" lnSpcReduction="10000"/>
          </a:bodyPr>
          <a:lstStyle/>
          <a:p>
            <a:r>
              <a:rPr lang="en-US" sz="2400" dirty="0" smtClean="0"/>
              <a:t>On page one of your Machiavelli study guide, list all of the qualities that YOU consider important for a GOOD leader</a:t>
            </a:r>
          </a:p>
          <a:p>
            <a:r>
              <a:rPr lang="en-US" sz="2400" dirty="0" smtClean="0"/>
              <a:t>Think about the leaders in your own life</a:t>
            </a:r>
          </a:p>
          <a:p>
            <a:r>
              <a:rPr lang="en-US" sz="2400" dirty="0" smtClean="0"/>
              <a:t>Consider the qualities you think are important for those leaders</a:t>
            </a:r>
            <a:endParaRPr lang="en-US" sz="2400" dirty="0"/>
          </a:p>
        </p:txBody>
      </p:sp>
    </p:spTree>
    <p:extLst>
      <p:ext uri="{BB962C8B-B14F-4D97-AF65-F5344CB8AC3E}">
        <p14:creationId xmlns:p14="http://schemas.microsoft.com/office/powerpoint/2010/main" val="42231909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normAutofit fontScale="90000"/>
          </a:bodyPr>
          <a:lstStyle/>
          <a:p>
            <a:r>
              <a:rPr lang="en-US" b="1" dirty="0" smtClean="0"/>
              <a:t>Task 5: Machiavelli’s opinions</a:t>
            </a:r>
            <a:endParaRPr lang="en-US" b="1" dirty="0"/>
          </a:p>
        </p:txBody>
      </p:sp>
      <p:sp>
        <p:nvSpPr>
          <p:cNvPr id="3" name="Content Placeholder 2"/>
          <p:cNvSpPr>
            <a:spLocks noGrp="1"/>
          </p:cNvSpPr>
          <p:nvPr>
            <p:ph idx="1"/>
          </p:nvPr>
        </p:nvSpPr>
        <p:spPr>
          <a:xfrm>
            <a:off x="1066800" y="2286000"/>
            <a:ext cx="7086600" cy="3429000"/>
          </a:xfrm>
        </p:spPr>
        <p:txBody>
          <a:bodyPr>
            <a:normAutofit lnSpcReduction="10000"/>
          </a:bodyPr>
          <a:lstStyle/>
          <a:p>
            <a:r>
              <a:rPr lang="en-US" sz="2400" dirty="0"/>
              <a:t>On page two of your Machiavelli study guide, list all of the qualities that </a:t>
            </a:r>
            <a:r>
              <a:rPr lang="en-US" sz="2400" smtClean="0"/>
              <a:t>MACHIAVELLI </a:t>
            </a:r>
            <a:r>
              <a:rPr lang="en-US" sz="2400" smtClean="0"/>
              <a:t>considers </a:t>
            </a:r>
            <a:r>
              <a:rPr lang="en-US" sz="2400" dirty="0"/>
              <a:t>important for a GOOD </a:t>
            </a:r>
            <a:r>
              <a:rPr lang="en-US" sz="2400" dirty="0" smtClean="0"/>
              <a:t>leader</a:t>
            </a:r>
          </a:p>
          <a:p>
            <a:r>
              <a:rPr lang="en-US" sz="2400" dirty="0" smtClean="0"/>
              <a:t>Use the following link as a resource:</a:t>
            </a:r>
            <a:endParaRPr lang="en-US" sz="2400" dirty="0"/>
          </a:p>
          <a:p>
            <a:pPr indent="0" algn="ctr">
              <a:buNone/>
            </a:pPr>
            <a:r>
              <a:rPr lang="en-US" sz="2400" dirty="0" smtClean="0">
                <a:hlinkClick r:id="rId2"/>
              </a:rPr>
              <a:t>http</a:t>
            </a:r>
            <a:r>
              <a:rPr lang="en-US" sz="2400" dirty="0">
                <a:hlinkClick r:id="rId2"/>
              </a:rPr>
              <a:t>://</a:t>
            </a:r>
            <a:r>
              <a:rPr lang="en-US" sz="2400" dirty="0" smtClean="0">
                <a:hlinkClick r:id="rId2"/>
              </a:rPr>
              <a:t>www.cliffsnotes.com/study_guide/literature/the-prince/book-summary.html</a:t>
            </a:r>
            <a:endParaRPr lang="en-US" sz="2400" dirty="0" smtClean="0"/>
          </a:p>
          <a:p>
            <a:endParaRPr lang="en-US" dirty="0"/>
          </a:p>
        </p:txBody>
      </p:sp>
    </p:spTree>
    <p:extLst>
      <p:ext uri="{BB962C8B-B14F-4D97-AF65-F5344CB8AC3E}">
        <p14:creationId xmlns:p14="http://schemas.microsoft.com/office/powerpoint/2010/main" val="9696831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6400800" cy="685800"/>
          </a:xfrm>
        </p:spPr>
        <p:txBody>
          <a:bodyPr>
            <a:normAutofit fontScale="90000"/>
          </a:bodyPr>
          <a:lstStyle/>
          <a:p>
            <a:r>
              <a:rPr lang="en-US" b="1" dirty="0" smtClean="0"/>
              <a:t>Task 6: Machiavelli’s opinions continued</a:t>
            </a:r>
            <a:endParaRPr lang="en-US" b="1" dirty="0"/>
          </a:p>
        </p:txBody>
      </p:sp>
      <p:sp>
        <p:nvSpPr>
          <p:cNvPr id="3" name="Content Placeholder 2"/>
          <p:cNvSpPr>
            <a:spLocks noGrp="1"/>
          </p:cNvSpPr>
          <p:nvPr>
            <p:ph idx="1"/>
          </p:nvPr>
        </p:nvSpPr>
        <p:spPr/>
        <p:txBody>
          <a:bodyPr/>
          <a:lstStyle/>
          <a:p>
            <a:r>
              <a:rPr lang="en-US" sz="2400" dirty="0"/>
              <a:t>On page two of your Machiavelli study guide, </a:t>
            </a:r>
            <a:r>
              <a:rPr lang="en-US" sz="2400" dirty="0" smtClean="0"/>
              <a:t>add to your list of all the </a:t>
            </a:r>
            <a:r>
              <a:rPr lang="en-US" sz="2400" dirty="0"/>
              <a:t>qualities that </a:t>
            </a:r>
            <a:r>
              <a:rPr lang="en-US" sz="2400" dirty="0" smtClean="0"/>
              <a:t>MACHIAVELLI </a:t>
            </a:r>
            <a:r>
              <a:rPr lang="en-US" sz="2400" dirty="0"/>
              <a:t>consider important for a GOOD </a:t>
            </a:r>
            <a:r>
              <a:rPr lang="en-US" sz="2400" dirty="0" smtClean="0"/>
              <a:t>leader</a:t>
            </a:r>
          </a:p>
          <a:p>
            <a:r>
              <a:rPr lang="en-US" sz="2400" dirty="0" smtClean="0"/>
              <a:t>Use Quote #1 from Machiavelli’s book </a:t>
            </a:r>
            <a:r>
              <a:rPr lang="en-US" sz="2400" u="sng" dirty="0" smtClean="0"/>
              <a:t>The Prince</a:t>
            </a:r>
            <a:r>
              <a:rPr lang="en-US" sz="2400" dirty="0" smtClean="0"/>
              <a:t> on the next slide as resource</a:t>
            </a:r>
            <a:endParaRPr lang="en-US" sz="2400" dirty="0"/>
          </a:p>
          <a:p>
            <a:endParaRPr lang="en-US" dirty="0"/>
          </a:p>
        </p:txBody>
      </p:sp>
    </p:spTree>
    <p:extLst>
      <p:ext uri="{BB962C8B-B14F-4D97-AF65-F5344CB8AC3E}">
        <p14:creationId xmlns:p14="http://schemas.microsoft.com/office/powerpoint/2010/main" val="4754957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398" y="838200"/>
            <a:ext cx="7320887" cy="4985980"/>
          </a:xfrm>
          <a:prstGeom prst="rect">
            <a:avLst/>
          </a:prstGeom>
        </p:spPr>
        <p:txBody>
          <a:bodyPr wrap="square">
            <a:spAutoFit/>
          </a:bodyPr>
          <a:lstStyle/>
          <a:p>
            <a:pPr indent="0" algn="ctr">
              <a:buNone/>
            </a:pPr>
            <a:r>
              <a:rPr lang="en-US" sz="1600" b="1" u="sng" dirty="0"/>
              <a:t>Quote #1</a:t>
            </a:r>
          </a:p>
          <a:p>
            <a:pPr marL="285750" indent="-285750">
              <a:buFont typeface="Wingdings" pitchFamily="2" charset="2"/>
              <a:buChar char="v"/>
            </a:pPr>
            <a:r>
              <a:rPr lang="en-US" sz="1600" b="1" dirty="0"/>
              <a:t>Concerning Cruelty and Clemency, and Whether it is Better to be Loved than </a:t>
            </a:r>
            <a:r>
              <a:rPr lang="en-US" sz="1600" b="1" dirty="0" smtClean="0"/>
              <a:t>Feared</a:t>
            </a:r>
            <a:endParaRPr lang="en-US" sz="1600" dirty="0" smtClean="0"/>
          </a:p>
          <a:p>
            <a:r>
              <a:rPr lang="en-US" dirty="0" smtClean="0"/>
              <a:t>Upon </a:t>
            </a:r>
            <a:r>
              <a:rPr lang="en-US" dirty="0"/>
              <a:t>this a question arises: whether it is better to be loved than feared or feared than loved? It may be answered that one should wish to be both, but, because it is difficult to unite them in one person, it is much safer to be feared than loved, when, of the two, either must be dispensed with. Because this is to be asserted in general of men, that they are ungrateful, fickle, false, cowardly, covetous, and as long as you succeed they are yours entirely; they will offer you their blood, property, life, and children, as is said above, when the need is far distant; but when it approaches they turn against you. And that prince who, relying entirely on their promises, has neglected other precautions, is ruined; because friendships that are obtained by payments, and not by nobility or greatness of mind, may indeed be earned, but they are not secured, and in time of need cannot be relied upon; and men have less scruple in offending one who is beloved than one who is feared, for love is preserved by the link of obligation which, owing to the baseness of men, is broken at every opportunity for their advantage; but fear preserved you by a dread of punishment which never fails. </a:t>
            </a:r>
          </a:p>
        </p:txBody>
      </p:sp>
    </p:spTree>
    <p:extLst>
      <p:ext uri="{BB962C8B-B14F-4D97-AF65-F5344CB8AC3E}">
        <p14:creationId xmlns:p14="http://schemas.microsoft.com/office/powerpoint/2010/main" val="58280951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131</TotalTime>
  <Words>854</Words>
  <Application>Microsoft Macintosh PowerPoint</Application>
  <PresentationFormat>On-screen Show (4:3)</PresentationFormat>
  <Paragraphs>59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Couture</vt:lpstr>
      <vt:lpstr>Niccolo Machiavelli</vt:lpstr>
      <vt:lpstr>Objectives</vt:lpstr>
      <vt:lpstr>Task 1: Who was machiavelli?</vt:lpstr>
      <vt:lpstr>Task 2: Definition</vt:lpstr>
      <vt:lpstr>Task 3: examples</vt:lpstr>
      <vt:lpstr>Task 4: qualities</vt:lpstr>
      <vt:lpstr>Task 5: Machiavelli’s opinions</vt:lpstr>
      <vt:lpstr>Task 6: Machiavelli’s opinions continued</vt:lpstr>
      <vt:lpstr>PowerPoint Presentation</vt:lpstr>
      <vt:lpstr>Task 7: Machiavelli’s opinions continued</vt:lpstr>
      <vt:lpstr>   TASK 8: Machiavelli’s opinion on “blame” </vt:lpstr>
      <vt:lpstr>Quote #2</vt:lpstr>
      <vt:lpstr>Task 9: Machiavelli’s opinion on war</vt:lpstr>
      <vt:lpstr>Quote #3</vt:lpstr>
      <vt:lpstr>Task 1o: Leadership Qualities/Venn diagram</vt:lpstr>
    </vt:vector>
  </TitlesOfParts>
  <Company>NSCSD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Niccolo Machiavelli</dc:title>
  <dc:creator>JRolince</dc:creator>
  <cp:lastModifiedBy>Sandra Effinger</cp:lastModifiedBy>
  <cp:revision>20</cp:revision>
  <dcterms:created xsi:type="dcterms:W3CDTF">2012-05-10T12:31:01Z</dcterms:created>
  <dcterms:modified xsi:type="dcterms:W3CDTF">2015-08-17T21:55:54Z</dcterms:modified>
</cp:coreProperties>
</file>